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slides/charts/chart2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9f08fb39ee9443a" /><Relationship Type="http://schemas.openxmlformats.org/officeDocument/2006/relationships/extended-properties" Target="/docProps/app.xml" Id="Ra771f60b6c054083" /><Relationship Type="http://schemas.openxmlformats.org/officeDocument/2006/relationships/officeDocument" Target="/ppt/presentation.xml" Id="R69855fa24e4e40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22fb1223474be5"/>
  </p:sldMasterIdLst>
  <p:notesMasterIdLst>
    <p:notesMasterId xmlns:r="http://schemas.openxmlformats.org/officeDocument/2006/relationships" r:id="R818999e8b32341c5"/>
  </p:notesMasterIdLst>
  <p:sldIdLst>
    <p:sldId xmlns:r="http://schemas.openxmlformats.org/officeDocument/2006/relationships" id="256" r:id="R1f5d926dd27144fa"/>
    <p:sldId xmlns:r="http://schemas.openxmlformats.org/officeDocument/2006/relationships" id="257" r:id="Rdd60d5507bee4444"/>
    <p:sldId xmlns:r="http://schemas.openxmlformats.org/officeDocument/2006/relationships" id="258" r:id="Rbe4f49ba16624e7f"/>
    <p:sldId xmlns:r="http://schemas.openxmlformats.org/officeDocument/2006/relationships" id="259" r:id="Red2a326b48ee4196"/>
    <p:sldId xmlns:r="http://schemas.openxmlformats.org/officeDocument/2006/relationships" id="260" r:id="R79a04f637e8f4475"/>
    <p:sldId xmlns:r="http://schemas.openxmlformats.org/officeDocument/2006/relationships" id="261" r:id="Ra967807c959a4d2c"/>
    <p:sldId xmlns:r="http://schemas.openxmlformats.org/officeDocument/2006/relationships" id="262" r:id="R2dd54d1b8fea47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4b27d2a9124bc9" /><Relationship Type="http://schemas.openxmlformats.org/officeDocument/2006/relationships/slideMaster" Target="/ppt/slideMasters/slideMaster1.xml" Id="R4b22fb1223474be5" /><Relationship Type="http://schemas.openxmlformats.org/officeDocument/2006/relationships/notesMaster" Target="/ppt/notesMasters/notesMaster1.xml" Id="R818999e8b32341c5" /><Relationship Type="http://schemas.openxmlformats.org/officeDocument/2006/relationships/presProps" Target="/ppt/presProps.xml" Id="Rd01a30718738444b" /><Relationship Type="http://schemas.openxmlformats.org/officeDocument/2006/relationships/tableStyles" Target="/ppt/tableStyles.xml" Id="R97a744e0dcff41c9" /><Relationship Type="http://schemas.openxmlformats.org/officeDocument/2006/relationships/slide" Target="/ppt/slides/slide1.xml" Id="R1f5d926dd27144fa" /><Relationship Type="http://schemas.openxmlformats.org/officeDocument/2006/relationships/slide" Target="/ppt/slides/slide2.xml" Id="Rdd60d5507bee4444" /><Relationship Type="http://schemas.openxmlformats.org/officeDocument/2006/relationships/slide" Target="/ppt/slides/slide3.xml" Id="Rbe4f49ba16624e7f" /><Relationship Type="http://schemas.openxmlformats.org/officeDocument/2006/relationships/slide" Target="/ppt/slides/slide4.xml" Id="Red2a326b48ee4196" /><Relationship Type="http://schemas.openxmlformats.org/officeDocument/2006/relationships/slide" Target="/ppt/slides/slide5.xml" Id="R79a04f637e8f4475" /><Relationship Type="http://schemas.openxmlformats.org/officeDocument/2006/relationships/slide" Target="/ppt/slides/slide6.xml" Id="Ra967807c959a4d2c" /><Relationship Type="http://schemas.openxmlformats.org/officeDocument/2006/relationships/slide" Target="/ppt/slides/slide7.xml" Id="R2dd54d1b8fea47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3d5acb41e10449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3af9e6d41a418f" /><Relationship Type="http://schemas.openxmlformats.org/officeDocument/2006/relationships/notesMaster" Target="/ppt/notesMasters/notesMaster1.xml" Id="R685beb50bdf34c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f2bcc009544ed4" /><Relationship Type="http://schemas.openxmlformats.org/officeDocument/2006/relationships/notesMaster" Target="/ppt/notesMasters/notesMaster1.xml" Id="R331f2dddf0dd42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6b00ad8ada49f7" /><Relationship Type="http://schemas.openxmlformats.org/officeDocument/2006/relationships/notesMaster" Target="/ppt/notesMasters/notesMaster1.xml" Id="R2daea49b115d420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5b707fe50a4ea8" /><Relationship Type="http://schemas.openxmlformats.org/officeDocument/2006/relationships/notesMaster" Target="/ppt/notesMasters/notesMaster1.xml" Id="Rb25e653236fa40b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386621c0f84007" /><Relationship Type="http://schemas.openxmlformats.org/officeDocument/2006/relationships/notesMaster" Target="/ppt/notesMasters/notesMaster1.xml" Id="Rbf8ae73dc71f4c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ec15065db64484" /><Relationship Type="http://schemas.openxmlformats.org/officeDocument/2006/relationships/notesMaster" Target="/ppt/notesMasters/notesMaster1.xml" Id="R07817600de034a4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289ecaeff24bc7" /><Relationship Type="http://schemas.openxmlformats.org/officeDocument/2006/relationships/notesMaster" Target="/ppt/notesMasters/notesMaster1.xml" Id="R4fcb097937084d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Public tutorial example, not a commissioned site proposal. Study area: Parc de la Ciutadella surroundings. No property boundary or building program was supplied. Photo: Ad Meskens, 24 May 2016, CC BY-SA 4.0, unmodified, fitted to frame. https://commons.wikimedia.org/wiki/File:Barcelona_Parc_de_la_Ciutadella.jpg License: https://creativecommons.org/licenses/by-sa/4.0/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Study point is the camera coordinate from the context photograph: 41.385447 N, 2.186136 E. https://commons.wikimedia.org/wiki/File:Barcelona_Parc_de_la_Ciutadella.jpg</a:t>
            </a:r>
          </a:p>
          <a:p xmlns:a="http://schemas.openxmlformats.org/drawingml/2006/main">
            <a:r>
              <a:t>AEMET airport station 0076: 41.2927777778 N, 2.07 E, altitude 4 m. https://www.aemet.es/es/serviciosclimaticos/datosclimatologicos/valoresclimatologicos?k=cat&amp;l=0076</a:t>
            </a:r>
          </a:p>
          <a:p xmlns:a="http://schemas.openxmlformats.org/drawingml/2006/main">
            <a:r>
              <a:t>Locator diagram uses a local equirectangular coordinate projection. It is not a cadastral map, a current vegetation survey or a depiction of the site boundary.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AEMET Barcelona Aeropuerto station 0076, monthly normals 1981–2010. https://www.aemet.es/es/serviciosclimaticos/datosclimatologicos/valoresclimatologicos?k=cat&amp;l=0076</a:t>
            </a:r>
          </a:p>
          <a:p xmlns:a="http://schemas.openxmlformats.org/drawingml/2006/main">
            <a:r>
              <a:t>T is mean monthly temperature in degrees C. R is mean monthly precipitation in mm. Values are reproduced as published. This is a historical baseline, not current weather or the latest normals. The published annual rainfall is 588 mm; rounded monthly values sum to 579 mm, so no annual total is inferred here.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diagram is a proposed research-to-design interpretation, not a simulation or a verified design recommendation. The climate observations refer to https://www.aemet.es/es/serviciosclimaticos/datosclimatologicos/valoresclimatologicos?k=cat&amp;l=0076. Each design question needs a supplied site boundary, project brief and appropriate analysis before design decisions.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Collserola park authority describes holm oak Quercus ilex, Aleppo pine Pinus halepensis and stone pine Pinus pinea in regional habitats. https://parcnaturalcollserola.cat/habitats/alzinars/</a:t>
            </a:r>
          </a:p>
          <a:p xmlns:a="http://schemas.openxmlformats.org/drawingml/2006/main">
            <a:r>
              <a:t>https://parcnaturalcollserola.cat/habitats/pinedes/</a:t>
            </a:r>
          </a:p>
          <a:p xmlns:a="http://schemas.openxmlformats.org/drawingml/2006/main">
            <a:r>
              <a:t>These are regional references, not a site inventory or planting prescription. Photo of Quercus ilex foliage: MPF, Wikimedia Commons, CC BY-SA 3.0; unmodified and fitted to frame. https://commons.wikimedia.org/wiki/File:HolmOak.jpg License: https://creativecommons.org/licenses/by-sa/3.0/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are outstanding inputs for the public example, not findings about the real site. No cadastral, zoning, flood, soil, tree-inventory or engineering assessment was performed.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URLs accessed during this research on 2026-09-14.</a:t>
            </a:r>
          </a:p>
          <a:p xmlns:a="http://schemas.openxmlformats.org/drawingml/2006/main">
            <a:r>
              <a:t>https://www.aemet.es/es/serviciosclimaticos/datosclimatologicos/valoresclimatologicos?k=cat&amp;l=0076</a:t>
            </a:r>
          </a:p>
          <a:p xmlns:a="http://schemas.openxmlformats.org/drawingml/2006/main">
            <a:r>
              <a:t>https://parcnaturalcollserola.cat/habitats/alzinars/</a:t>
            </a:r>
          </a:p>
          <a:p xmlns:a="http://schemas.openxmlformats.org/drawingml/2006/main">
            <a:r>
              <a:t>https://parcnaturalcollserola.cat/habitats/pinedes/</a:t>
            </a:r>
          </a:p>
          <a:p xmlns:a="http://schemas.openxmlformats.org/drawingml/2006/main">
            <a:r>
              <a:t>https://commons.wikimedia.org/wiki/File:Barcelona_Parc_de_la_Ciutadella.jpg</a:t>
            </a:r>
          </a:p>
          <a:p xmlns:a="http://schemas.openxmlformats.org/drawingml/2006/main">
            <a:r>
              <a:t>https://commons.wikimedia.org/wiki/File:HolmOak.jpg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5a33bbff704a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e4a7786b180488a" /><Relationship Type="http://schemas.openxmlformats.org/officeDocument/2006/relationships/slideLayout" Target="/ppt/slideLayouts/slideLayout1.xml" Id="Raf4c536ef61646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4c536ef61646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f58d2bddd4461a" /><Relationship Type="http://schemas.openxmlformats.org/officeDocument/2006/relationships/image" Target="/ppt/media/image.jpeg" Id="R52d4e839854c42d2" /><Relationship Type="http://schemas.openxmlformats.org/officeDocument/2006/relationships/notesSlide" Target="/ppt/notesSlides/notesSlide1.xml" Id="R8bfb0b80b075440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8c6bcf3a1242d7" /><Relationship Type="http://schemas.openxmlformats.org/officeDocument/2006/relationships/notesSlide" Target="/ppt/notesSlides/notesSlide2.xml" Id="R2639adc192d14a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b043f770f74990" /><Relationship Type="http://schemas.openxmlformats.org/officeDocument/2006/relationships/chart" Target="/ppt/slides/charts/chart1.xml" Id="Rafec643ccf0647cf" /><Relationship Type="http://schemas.openxmlformats.org/officeDocument/2006/relationships/chart" Target="/ppt/slides/charts/chart2.xml" Id="R7a2abb61c7a041b8" /><Relationship Type="http://schemas.openxmlformats.org/officeDocument/2006/relationships/notesSlide" Target="/ppt/notesSlides/notesSlide3.xml" Id="R8c46b174e63b4b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2fb9cb01434832" /><Relationship Type="http://schemas.openxmlformats.org/officeDocument/2006/relationships/notesSlide" Target="/ppt/notesSlides/notesSlide4.xml" Id="Rc2f2cf1232cf40e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8c471c31f54bee" /><Relationship Type="http://schemas.openxmlformats.org/officeDocument/2006/relationships/image" Target="/ppt/media/image2.jpeg" Id="Rb17d3c0aa064438f" /><Relationship Type="http://schemas.openxmlformats.org/officeDocument/2006/relationships/notesSlide" Target="/ppt/notesSlides/notesSlide5.xml" Id="Rb006141a382040a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ef9d07232c42e0" /><Relationship Type="http://schemas.openxmlformats.org/officeDocument/2006/relationships/notesSlide" Target="/ppt/notesSlides/notesSlide6.xml" Id="R3bca96449eb24f4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f48b86c904c28" /><Relationship Type="http://schemas.openxmlformats.org/officeDocument/2006/relationships/notesSlide" Target="/ppt/notesSlides/notesSlide7.xml" Id="Rc27133c4071d4a3e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Temperature</c:v>
          </c:tx>
          <c:spPr>
            <a:solidFill xmlns:a="http://schemas.openxmlformats.org/drawingml/2006/main">
              <a:srgbClr val="295D4D"/>
            </a:solidFill>
          </c:spPr>
          <c:marker>
            <c:symbol val="none"/>
          </c:marker>
          <c:cat>
            <c:strRef>
              <c:f>'Chart Data'!$A$2:$A$13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'Chart Data'!$B$2:$B$13</c:f>
              <c:numCache>
                <c:formatCode>General</c:formatCode>
                <c:ptCount val="12"/>
                <c:pt idx="0">
                  <c:v>9.2</c:v>
                </c:pt>
                <c:pt idx="1">
                  <c:v>9.9</c:v>
                </c:pt>
                <c:pt idx="2">
                  <c:v>11.8</c:v>
                </c:pt>
                <c:pt idx="3">
                  <c:v>13.7</c:v>
                </c:pt>
                <c:pt idx="4">
                  <c:v>16.9</c:v>
                </c:pt>
                <c:pt idx="5">
                  <c:v>20.9</c:v>
                </c:pt>
                <c:pt idx="6">
                  <c:v>23.9</c:v>
                </c:pt>
                <c:pt idx="7">
                  <c:v>24.4</c:v>
                </c:pt>
                <c:pt idx="8">
                  <c:v>21.7</c:v>
                </c:pt>
                <c:pt idx="9">
                  <c:v>17.8</c:v>
                </c:pt>
                <c:pt idx="10">
                  <c:v>13</c:v>
                </c:pt>
                <c:pt idx="11">
                  <c:v>10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nextTo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3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ADFDA"/>
              </a:solidFill>
            </a:ln>
          </c:spPr>
        </c:majorGridlines>
        <c:numFmt formatCode="General"/>
        <c:majorTickMark val="none"/>
        <c:minorTickMark val="none"/>
        <c:tickLblPos val="nextTo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10"/>
      </c:valAx>
    </c:plotArea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Rainfall</c:v>
          </c:tx>
          <c:spPr>
            <a:solidFill xmlns:a="http://schemas.openxmlformats.org/drawingml/2006/main">
              <a:srgbClr val="648A9B"/>
            </a:solidFill>
          </c:spPr>
          <c:cat>
            <c:strRef>
              <c:f>'Chart Data'!$A$2:$A$13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'Chart Data'!$B$2:$B$13</c:f>
              <c:numCache>
                <c:formatCode>General</c:formatCode>
                <c:ptCount val="12"/>
                <c:pt idx="0">
                  <c:v>37</c:v>
                </c:pt>
                <c:pt idx="1">
                  <c:v>35</c:v>
                </c:pt>
                <c:pt idx="2">
                  <c:v>36</c:v>
                </c:pt>
                <c:pt idx="3">
                  <c:v>40</c:v>
                </c:pt>
                <c:pt idx="4">
                  <c:v>47</c:v>
                </c:pt>
                <c:pt idx="5">
                  <c:v>30</c:v>
                </c:pt>
                <c:pt idx="6">
                  <c:v>21</c:v>
                </c:pt>
                <c:pt idx="7">
                  <c:v>62</c:v>
                </c:pt>
                <c:pt idx="8">
                  <c:v>81</c:v>
                </c:pt>
                <c:pt idx="9">
                  <c:v>91</c:v>
                </c:pt>
                <c:pt idx="10">
                  <c:v>59</c:v>
                </c:pt>
                <c:pt idx="11">
                  <c:v>40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nextTo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ADFDA"/>
              </a:solidFill>
            </a:ln>
          </c:spPr>
        </c:majorGridlines>
        <c:numFmt formatCode="General"/>
        <c:majorTickMark val="none"/>
        <c:minorTickMark val="none"/>
        <c:tickLblPos val="nextTo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25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F41EDF-F3AC-4A8B-9C4C-8D79CD59C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6286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Barcelona</a:t>
            </a:r>
          </a:p>
          <a:p xmlns:a="http://schemas.openxmlformats.org/drawingml/2006/main">
            <a:pPr>
              <a:defRPr sz="32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Pre-schematic research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A0327D-DB88-4B70-970C-7501ED67B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561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A worked example of location, climate and regional vegetation research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51C31F-63F1-43F3-928F-B9553C867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5375"/>
            <a:ext cx="5619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706B"/>
                </a:solidFill>
                <a:latin typeface="Arial"/>
                <a:ea typeface="Arial"/>
                <a:cs typeface="Arial"/>
              </a:rPr>
              <a:t>Parc de la Ciutadella surroundings</a:t>
            </a:r>
          </a:p>
          <a:p xmlns:a="http://schemas.openxmlformats.org/drawingml/2006/main">
            <a:pPr>
              <a:defRPr sz="1725" b="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706B"/>
                </a:solidFill>
                <a:latin typeface="Arial"/>
                <a:ea typeface="Arial"/>
                <a:cs typeface="Arial"/>
              </a:rPr>
              <a:t>Public study example · September 2026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d4e839854c42d2"/>
          <a:stretch xmlns:a="http://schemas.openxmlformats.org/drawingml/2006/main"/>
        </p:blipFill>
        <p:spPr>
          <a:xfrm xmlns:a="http://schemas.openxmlformats.org/drawingml/2006/main">
            <a:off x="7264026" y="762000"/>
            <a:ext cx="4045698" cy="5048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207119-B3C2-4CF0-9863-B4F0C668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06B"/>
                </a:solidFill>
                <a:latin typeface="Arial"/>
                <a:ea typeface="Arial"/>
                <a:cs typeface="Arial"/>
              </a:rPr>
              <a:t>Context photograph: Ad Meskens / Wikimedia Commons, CC BY-SA 4.0. Taken in 2016.</a:t>
            </a:r>
          </a:p>
        </p:txBody>
      </p:sp>
    </p:spTree>
    <p:extLst>
      <p:ext uri="{BB962C8B-B14F-4D97-AF65-F5344CB8AC3E}">
        <p14:creationId xmlns:p14="http://schemas.microsoft.com/office/powerpoint/2010/main" val="11502045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32DED1-B69E-48A4-80A7-B1C87115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Study area and climate station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11C5D9-AA94-4765-830F-37E9F76F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857375"/>
            <a:ext cx="385762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Barcelona</a:t>
            </a:r>
          </a:p>
          <a:p xmlns:a="http://schemas.openxmlformats.org/drawingml/2006/main">
            <a:pPr>
              <a:defRPr sz="23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Ciutadella surroundings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5321D4-338B-489D-9FB7-EEC6BDA1C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143250"/>
            <a:ext cx="3905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Study point</a:t>
            </a:r>
          </a:p>
          <a:p xmlns:a="http://schemas.openxmlformats.org/drawingml/2006/main">
            <a:pPr>
              <a:defRPr sz="1800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41.385447° N, 2.186136° 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00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Airport climate station</a:t>
            </a:r>
          </a:p>
          <a:p xmlns:a="http://schemas.openxmlformats.org/drawingml/2006/main">
            <a:pPr>
              <a:defRPr sz="1800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41.292778° N, 2.070000° 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309C23-E359-40A8-B8A9-1C6BC61A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57250" y="5429250"/>
            <a:ext cx="590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4706B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F76485-DBC3-484D-8D7A-04B9BE485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57250" y="1762125"/>
            <a:ext cx="0" cy="3667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4706B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0E9014-57C3-4540-A944-F8A577B0E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81125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06B"/>
                </a:solidFill>
                <a:latin typeface="Arial"/>
                <a:ea typeface="Arial"/>
                <a:cs typeface="Arial"/>
              </a:rPr>
              <a:t>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6CEB73-7403-4E6B-9C43-A080FCCEB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525780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4706B"/>
                </a:solidFill>
                <a:latin typeface="Arial"/>
                <a:ea typeface="Arial"/>
                <a:cs typeface="Arial"/>
              </a:rPr>
              <a:t>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B01AD7-E125-42BC-80A6-88E5479A2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5720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4706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CCAD81-FDAE-4CEF-9A7C-44ABBCA2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905375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64706B"/>
                </a:solidFill>
                <a:latin typeface="Arial"/>
                <a:ea typeface="Arial"/>
                <a:cs typeface="Arial"/>
              </a:rPr>
              <a:t>Airport station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DFBFED-DD6A-42B4-B5F6-B16E8C93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3468" y="1761784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95D4D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248DE5-5B3C-4941-B035-826FEAED5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6843" y="1666534"/>
            <a:ext cx="228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Study area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CDDECB-2CA3-4B96-88BA-52BA282C1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714500" y="1857034"/>
            <a:ext cx="2644218" cy="28102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4706B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0C4A2E-A22D-40C6-B24D-3C0836D16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06B"/>
                </a:solidFill>
                <a:latin typeface="Arial"/>
                <a:ea typeface="Arial"/>
                <a:cs typeface="Arial"/>
              </a:rPr>
              <a:t>Locator diagram. No site boundary supplied. Airport measurements do not describe the site microclimate.</a:t>
            </a:r>
          </a:p>
        </p:txBody>
      </p:sp>
    </p:spTree>
    <p:extLst>
      <p:ext uri="{BB962C8B-B14F-4D97-AF65-F5344CB8AC3E}">
        <p14:creationId xmlns:p14="http://schemas.microsoft.com/office/powerpoint/2010/main" val="17579856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29D180-8EEE-4052-A141-31F12D143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Climate baseline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A37454-AC80-43B3-9E27-BD0903EE9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5143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Mean temperature · °C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4A1ACD-3BFF-4A57-87D9-A6BD3373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476375"/>
            <a:ext cx="523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Monthly precipitation · mm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mlns:a="http://schemas.openxmlformats.org/drawingml/2006/main" x="523875" y="209550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fec643ccf0647cf"/>
          </a:graphicData>
        </a:graphic>
      </p:graphicFrame>
      <p:graphicFrame>
        <p:nvGraphicFramePr>
          <p:cNvPr id="12" name="Chart"/>
          <p:cNvGraphicFramePr/>
          <p:nvPr/>
        </p:nvGraphicFramePr>
        <p:xfrm>
          <a:off xmlns:a="http://schemas.openxmlformats.org/drawingml/2006/main" x="6238875" y="209550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a2abb61c7a041b8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80E81-6BBA-486F-9249-510420C3A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Warm summers and a dry July in this historical station record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A57DBD-52F7-4497-9C48-036D9731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06B"/>
                </a:solidFill>
                <a:latin typeface="Arial"/>
                <a:ea typeface="Arial"/>
                <a:cs typeface="Arial"/>
              </a:rPr>
              <a:t>Source: AEMET, Barcelona Aeropuerto, 1981–2010. Historical station baseline; not a site forecast.</a:t>
            </a:r>
          </a:p>
        </p:txBody>
      </p:sp>
    </p:spTree>
    <p:extLst>
      <p:ext uri="{BB962C8B-B14F-4D97-AF65-F5344CB8AC3E}">
        <p14:creationId xmlns:p14="http://schemas.microsoft.com/office/powerpoint/2010/main" val="2095632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8B5A58-D368-4048-8233-D3BE155BD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Design questions from the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DD0321-9DD8-40DA-AFC0-70555860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Summer heat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F717FC-1E3D-4A6E-A955-1F7FAE5F8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828800"/>
            <a:ext cx="904875" cy="2571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95D4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26CCB3-664D-4808-8792-D8E02F1B6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762125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Where can shade reduce exposure?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67D24D-0F29-4F44-858D-8A6BD6EF2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0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Seasonal rainfall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096545-CB94-4A26-AD7B-EA61E51EE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114675"/>
            <a:ext cx="904875" cy="2571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95D4D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353B4B-CF99-4A7C-8280-61E30070D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048000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Where could water collect or infiltrate?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565C50-204B-4257-B615-8B66D41D5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3387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Regional vegetation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EFE276-772D-4197-B824-7F2B9F7A7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400550"/>
            <a:ext cx="904875" cy="257175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295D4D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2AA329-4C51-4771-A9BA-183B1189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333875"/>
            <a:ext cx="57626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Which species fit the actual soil and space?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ECE8FD-5C12-41EA-A2FA-37429468B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06B"/>
                </a:solidFill>
                <a:latin typeface="Arial"/>
                <a:ea typeface="Arial"/>
                <a:cs typeface="Arial"/>
              </a:rPr>
              <a:t>Conceptual diagram. Sun/shadow analysis, wind measurements and a site survey remain separate inputs.</a:t>
            </a:r>
          </a:p>
        </p:txBody>
      </p:sp>
    </p:spTree>
    <p:extLst>
      <p:ext uri="{BB962C8B-B14F-4D97-AF65-F5344CB8AC3E}">
        <p14:creationId xmlns:p14="http://schemas.microsoft.com/office/powerpoint/2010/main" val="15484578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5B057C-23CF-4DAD-B8BF-BD1DEA44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Regional plant references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7d3c0aa064438f"/>
          <a:stretch xmlns:a="http://schemas.openxmlformats.org/drawingml/2006/main"/>
        </p:blipFill>
        <p:spPr>
          <a:xfrm xmlns:a="http://schemas.openxmlformats.org/drawingml/2006/main">
            <a:off x="759386" y="1571625"/>
            <a:ext cx="3910478" cy="4191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BB2F1-6D16-4A14-AC93-0EEFAEB50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657350"/>
            <a:ext cx="571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Quercus ilex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F23AE2-7ECC-4139-8C73-D12CF7213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143125"/>
            <a:ext cx="571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Holm oak; characteristic of regional oak woodland.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97E51E-A98C-46AF-9450-CDA392720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981325"/>
            <a:ext cx="571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Pinus halepensis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C83E2-2312-4169-9520-8F80D2A7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467100"/>
            <a:ext cx="571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Aleppo pine; common in mixed Collserola woodland.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D6A5C6-72B1-4D61-9358-55CF26B48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305300"/>
            <a:ext cx="571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Pinus pinea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2EF9B4-8127-4A2B-9A65-F11608CA9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791075"/>
            <a:ext cx="571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Stone pine; also present in regional pine formations.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416545-AD43-43A2-B704-97328890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06B"/>
                </a:solidFill>
                <a:latin typeface="Arial"/>
                <a:ea typeface="Arial"/>
                <a:cs typeface="Arial"/>
              </a:rPr>
              <a:t>Regional habitat sources: Parc Natural de Collserola. Species photo: MPF, CC BY-SA 3.0; not a site photograph.</a:t>
            </a:r>
          </a:p>
        </p:txBody>
      </p:sp>
    </p:spTree>
    <p:extLst>
      <p:ext uri="{BB962C8B-B14F-4D97-AF65-F5344CB8AC3E}">
        <p14:creationId xmlns:p14="http://schemas.microsoft.com/office/powerpoint/2010/main" val="10944525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D402C3-9751-4029-BDDC-AA66FC4F5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Information needed before design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FC272C-8D5F-4D37-A547-9D87F55E8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3238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Site geometry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75C218-0BB3-4558-A592-3F071CB42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695450"/>
            <a:ext cx="685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Boundary, levels, existing buildings and access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D75A0E-6972-4B73-A163-85F014D05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95575"/>
            <a:ext cx="3238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Environmental conditions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5F2ED6-D5E1-4EE6-BF8C-45EAE173A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695575"/>
            <a:ext cx="685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On-site shade, wind, noise and drainage observations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5CE4AB-9954-4CC1-8C3B-A4B00D71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95700"/>
            <a:ext cx="3238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Planting conditions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6400CE-935D-48A0-AEB3-04484E57F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695700"/>
            <a:ext cx="685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Soil, available rooting volume and maintenance needs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EC4453-E722-4143-976C-B5C6B179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95825"/>
            <a:ext cx="3238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Project requirements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93EF58-7C75-4F78-B0B7-3AF066C98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695825"/>
            <a:ext cx="685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Program, users, area targets and planning constraints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9C2933-0765-4DAC-BA81-52D1A9461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06B"/>
                </a:solidFill>
                <a:latin typeface="Arial"/>
                <a:ea typeface="Arial"/>
                <a:cs typeface="Arial"/>
              </a:rPr>
              <a:t>The research pack supports a first discussion. Site verification and design decisions remain with the project team.</a:t>
            </a:r>
          </a:p>
        </p:txBody>
      </p:sp>
    </p:spTree>
    <p:extLst>
      <p:ext uri="{BB962C8B-B14F-4D97-AF65-F5344CB8AC3E}">
        <p14:creationId xmlns:p14="http://schemas.microsoft.com/office/powerpoint/2010/main" val="11534926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0E7D3D-36F5-4169-8095-3C42704B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02C2B"/>
                </a:solidFill>
                <a:latin typeface="Arial"/>
                <a:ea typeface="Arial"/>
                <a:cs typeface="Arial"/>
              </a:rPr>
              <a:t>Sources and image credits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69BC49-8FFA-4DBC-9EAD-3FC02D63A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285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Climate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8A3614-05CC-4668-AD17-B1923C6EB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571625"/>
            <a:ext cx="7620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AEMET · Barcelona Aeropuerto station 0076</a:t>
            </a:r>
          </a:p>
          <a:p xmlns:a="http://schemas.openxmlformats.org/drawingml/2006/main">
            <a:pPr>
              <a:defRPr sz="18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Monthly normals, 1981–2010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B74B09-A1FA-449E-81B5-C8B037E69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285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Regional plants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DC9E5-2F90-4ABC-BE82-BA6E07C03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762250"/>
            <a:ext cx="7620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Parc Natural de Collserola</a:t>
            </a:r>
          </a:p>
          <a:p xmlns:a="http://schemas.openxmlformats.org/drawingml/2006/main">
            <a:pPr>
              <a:defRPr sz="18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Alzinars and Pinedes habitat descriptions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BAB8C8-DDD7-42C6-8FB4-00452D191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52875"/>
            <a:ext cx="285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95D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95D4D"/>
                </a:solidFill>
                <a:latin typeface="Arial"/>
                <a:ea typeface="Arial"/>
                <a:cs typeface="Arial"/>
              </a:rPr>
              <a:t>Photographs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D9E81D-5DE6-4363-9EB1-6263EA185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952875"/>
            <a:ext cx="7620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Park entrance: Ad Meskens · CC BY-SA 4.0</a:t>
            </a:r>
          </a:p>
          <a:p xmlns:a="http://schemas.openxmlformats.org/drawingml/2006/main">
            <a:pPr>
              <a:defRPr sz="18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Holm oak foliage: MPF · CC BY-SA 3.0</a:t>
            </a:r>
          </a:p>
          <a:p xmlns:a="http://schemas.openxmlformats.org/drawingml/2006/main">
            <a:pPr>
              <a:defRPr sz="1875" b="0">
                <a:solidFill>
                  <a:srgbClr val="202C2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02C2B"/>
                </a:solidFill>
                <a:latin typeface="Arial"/>
                <a:ea typeface="Arial"/>
                <a:cs typeface="Arial"/>
              </a:rPr>
              <a:t>Images remain under their original licenses.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BA30D6-8A8C-41D4-92B1-9650706FF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470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4706B"/>
                </a:solidFill>
                <a:latin typeface="Arial"/>
                <a:ea typeface="Arial"/>
                <a:cs typeface="Arial"/>
              </a:rPr>
              <a:t>Full source and license links are in the slide notes and accompanying source register.</a:t>
            </a:r>
          </a:p>
        </p:txBody>
      </p:sp>
    </p:spTree>
    <p:extLst>
      <p:ext uri="{BB962C8B-B14F-4D97-AF65-F5344CB8AC3E}">
        <p14:creationId xmlns:p14="http://schemas.microsoft.com/office/powerpoint/2010/main" val="10211277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2026-09-14T19:59:12.4490000Z</dcterms:created>
  <dcterms:modified xsi:type="dcterms:W3CDTF">2026-09-14T19:59:12.4490000Z</dcterms:modified>
</coreProperties>
</file>